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Arimo"/>
      <p:regular r:id="rId13"/>
      <p:bold r:id="rId14"/>
      <p:italic r:id="rId15"/>
      <p:boldItalic r:id="rId16"/>
    </p:embeddedFont>
    <p:embeddedFont>
      <p:font typeface="Outfit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Arimo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rimo-italic.fntdata"/><Relationship Id="rId14" Type="http://schemas.openxmlformats.org/officeDocument/2006/relationships/font" Target="fonts/Arimo-bold.fntdata"/><Relationship Id="rId17" Type="http://schemas.openxmlformats.org/officeDocument/2006/relationships/font" Target="fonts/Outfit-regular.fntdata"/><Relationship Id="rId16" Type="http://schemas.openxmlformats.org/officeDocument/2006/relationships/font" Target="fonts/Arim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Outfi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793790" y="1154906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Internal FAQ Bot - AI-Powered Documentation Assistant</a:t>
            </a:r>
            <a:endParaRPr b="0" i="0" sz="44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793790" y="362140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Revolutionizing Knowledge Sharing by (HBPS)</a:t>
            </a:r>
            <a:endParaRPr b="0" i="0" sz="1750" u="none" cap="none" strike="noStrike"/>
          </a:p>
        </p:txBody>
      </p:sp>
      <p:sp>
        <p:nvSpPr>
          <p:cNvPr id="51" name="Google Shape;51;p11"/>
          <p:cNvSpPr/>
          <p:nvPr/>
        </p:nvSpPr>
        <p:spPr>
          <a:xfrm>
            <a:off x="793790" y="423945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Project Name: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Internal FAQ Bot</a:t>
            </a:r>
            <a:endParaRPr b="0" i="0" sz="1750" u="none" cap="none" strike="noStrike"/>
          </a:p>
        </p:txBody>
      </p:sp>
      <p:sp>
        <p:nvSpPr>
          <p:cNvPr id="52" name="Google Shape;52;p11"/>
          <p:cNvSpPr/>
          <p:nvPr/>
        </p:nvSpPr>
        <p:spPr>
          <a:xfrm>
            <a:off x="793790" y="485751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Category: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Knowledge Sharing</a:t>
            </a:r>
            <a:endParaRPr b="0" i="0" sz="1750" u="none" cap="none" strike="noStrike"/>
          </a:p>
        </p:txBody>
      </p:sp>
      <p:sp>
        <p:nvSpPr>
          <p:cNvPr id="53" name="Google Shape;53;p11"/>
          <p:cNvSpPr/>
          <p:nvPr/>
        </p:nvSpPr>
        <p:spPr>
          <a:xfrm>
            <a:off x="793790" y="547556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Hackathon: 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Blackbucks × Mahindra Hackathon 2025</a:t>
            </a:r>
            <a:endParaRPr b="0" i="0" sz="1750" u="none" cap="none" strike="noStrike"/>
          </a:p>
        </p:txBody>
      </p:sp>
      <p:sp>
        <p:nvSpPr>
          <p:cNvPr id="54" name="Google Shape;54;p11"/>
          <p:cNvSpPr/>
          <p:nvPr/>
        </p:nvSpPr>
        <p:spPr>
          <a:xfrm>
            <a:off x="793790" y="609361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Team: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5 Members. </a:t>
            </a:r>
            <a:endParaRPr b="0" i="0" sz="1750" u="none" cap="none" strike="noStrike"/>
          </a:p>
        </p:txBody>
      </p:sp>
      <p:sp>
        <p:nvSpPr>
          <p:cNvPr id="55" name="Google Shape;55;p11"/>
          <p:cNvSpPr/>
          <p:nvPr/>
        </p:nvSpPr>
        <p:spPr>
          <a:xfrm>
            <a:off x="793790" y="671167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1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Tagline:</a:t>
            </a: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 "From Documentation Chaos to Instant Answers"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/>
          <p:nvPr/>
        </p:nvSpPr>
        <p:spPr>
          <a:xfrm>
            <a:off x="793790" y="2359104"/>
            <a:ext cx="800802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The Documentation Challenge</a:t>
            </a:r>
            <a:endParaRPr b="0" i="0" sz="4450" u="none" cap="none" strike="noStrike"/>
          </a:p>
        </p:txBody>
      </p:sp>
      <p:sp>
        <p:nvSpPr>
          <p:cNvPr id="62" name="Google Shape;62;p12"/>
          <p:cNvSpPr/>
          <p:nvPr/>
        </p:nvSpPr>
        <p:spPr>
          <a:xfrm>
            <a:off x="793790" y="3521512"/>
            <a:ext cx="4196358" cy="1730812"/>
          </a:xfrm>
          <a:prstGeom prst="roundRect">
            <a:avLst>
              <a:gd fmla="val 8453" name="adj"/>
            </a:avLst>
          </a:prstGeom>
          <a:noFill/>
          <a:ln cap="flat" cmpd="sng" w="3047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2"/>
          <p:cNvSpPr/>
          <p:nvPr/>
        </p:nvSpPr>
        <p:spPr>
          <a:xfrm>
            <a:off x="763310" y="3521512"/>
            <a:ext cx="121920" cy="1730812"/>
          </a:xfrm>
          <a:prstGeom prst="roundRect">
            <a:avLst>
              <a:gd fmla="val 78139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2"/>
          <p:cNvSpPr/>
          <p:nvPr/>
        </p:nvSpPr>
        <p:spPr>
          <a:xfrm>
            <a:off x="1142524" y="377880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Wasted Time</a:t>
            </a:r>
            <a:endParaRPr b="0" i="0" sz="2200" u="none" cap="none" strike="noStrike"/>
          </a:p>
        </p:txBody>
      </p:sp>
      <p:sp>
        <p:nvSpPr>
          <p:cNvPr id="65" name="Google Shape;65;p12"/>
          <p:cNvSpPr/>
          <p:nvPr/>
        </p:nvSpPr>
        <p:spPr>
          <a:xfrm>
            <a:off x="1142524" y="4269224"/>
            <a:ext cx="359033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Developers lose 20-30 mins daily searching docs</a:t>
            </a:r>
            <a:endParaRPr b="0" i="0" sz="1750" u="none" cap="none" strike="noStrike"/>
          </a:p>
        </p:txBody>
      </p:sp>
      <p:sp>
        <p:nvSpPr>
          <p:cNvPr id="66" name="Google Shape;66;p12"/>
          <p:cNvSpPr/>
          <p:nvPr/>
        </p:nvSpPr>
        <p:spPr>
          <a:xfrm>
            <a:off x="5216962" y="3521512"/>
            <a:ext cx="4196358" cy="1730812"/>
          </a:xfrm>
          <a:prstGeom prst="roundRect">
            <a:avLst>
              <a:gd fmla="val 8453" name="adj"/>
            </a:avLst>
          </a:prstGeom>
          <a:noFill/>
          <a:ln cap="flat" cmpd="sng" w="3047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/>
          <p:nvPr/>
        </p:nvSpPr>
        <p:spPr>
          <a:xfrm>
            <a:off x="5186482" y="3521512"/>
            <a:ext cx="121920" cy="1730812"/>
          </a:xfrm>
          <a:prstGeom prst="roundRect">
            <a:avLst>
              <a:gd fmla="val 78139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2"/>
          <p:cNvSpPr/>
          <p:nvPr/>
        </p:nvSpPr>
        <p:spPr>
          <a:xfrm>
            <a:off x="5565696" y="377880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Information Silos</a:t>
            </a:r>
            <a:endParaRPr b="0" i="0" sz="2200" u="none" cap="none" strike="noStrike"/>
          </a:p>
        </p:txBody>
      </p:sp>
      <p:sp>
        <p:nvSpPr>
          <p:cNvPr id="69" name="Google Shape;69;p12"/>
          <p:cNvSpPr/>
          <p:nvPr/>
        </p:nvSpPr>
        <p:spPr>
          <a:xfrm>
            <a:off x="5565696" y="4269224"/>
            <a:ext cx="359033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Critical knowledge buried in lengthy documents</a:t>
            </a:r>
            <a:endParaRPr b="0" i="0" sz="1750" u="none" cap="none" strike="noStrike"/>
          </a:p>
        </p:txBody>
      </p:sp>
      <p:sp>
        <p:nvSpPr>
          <p:cNvPr id="70" name="Google Shape;70;p12"/>
          <p:cNvSpPr/>
          <p:nvPr/>
        </p:nvSpPr>
        <p:spPr>
          <a:xfrm>
            <a:off x="9640133" y="3521512"/>
            <a:ext cx="4196358" cy="1730812"/>
          </a:xfrm>
          <a:prstGeom prst="roundRect">
            <a:avLst>
              <a:gd fmla="val 8453" name="adj"/>
            </a:avLst>
          </a:prstGeom>
          <a:noFill/>
          <a:ln cap="flat" cmpd="sng" w="3047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2"/>
          <p:cNvSpPr/>
          <p:nvPr/>
        </p:nvSpPr>
        <p:spPr>
          <a:xfrm>
            <a:off x="9609653" y="3521512"/>
            <a:ext cx="121920" cy="1730812"/>
          </a:xfrm>
          <a:prstGeom prst="roundRect">
            <a:avLst>
              <a:gd fmla="val 78139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2"/>
          <p:cNvSpPr/>
          <p:nvPr/>
        </p:nvSpPr>
        <p:spPr>
          <a:xfrm>
            <a:off x="9988868" y="377880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Onboarding Pain</a:t>
            </a:r>
            <a:endParaRPr b="0" i="0" sz="2200" u="none" cap="none" strike="noStrike"/>
          </a:p>
        </p:txBody>
      </p:sp>
      <p:sp>
        <p:nvSpPr>
          <p:cNvPr id="73" name="Google Shape;73;p12"/>
          <p:cNvSpPr/>
          <p:nvPr/>
        </p:nvSpPr>
        <p:spPr>
          <a:xfrm>
            <a:off x="9988868" y="4269224"/>
            <a:ext cx="359033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New hires struggle to find answers quickly</a:t>
            </a:r>
            <a:endParaRPr b="0" i="0" sz="1750" u="none" cap="none" strike="noStrike"/>
          </a:p>
        </p:txBody>
      </p:sp>
      <p:sp>
        <p:nvSpPr>
          <p:cNvPr id="74" name="Google Shape;74;p12"/>
          <p:cNvSpPr/>
          <p:nvPr/>
        </p:nvSpPr>
        <p:spPr>
          <a:xfrm>
            <a:off x="793790" y="5507474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Our solution reduces search time from 30 minutes to 30 seconds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/>
        </p:nvSpPr>
        <p:spPr>
          <a:xfrm>
            <a:off x="793790" y="2341602"/>
            <a:ext cx="820138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Built with Modern Technologies</a:t>
            </a:r>
            <a:endParaRPr b="0" i="0" sz="4450" u="none" cap="none" strike="noStrike"/>
          </a:p>
        </p:txBody>
      </p:sp>
      <p:sp>
        <p:nvSpPr>
          <p:cNvPr id="81" name="Google Shape;81;p13"/>
          <p:cNvSpPr/>
          <p:nvPr/>
        </p:nvSpPr>
        <p:spPr>
          <a:xfrm>
            <a:off x="793790" y="361735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Frontend</a:t>
            </a:r>
            <a:endParaRPr b="0" i="0" sz="2200" u="none" cap="none" strike="noStrike"/>
          </a:p>
        </p:txBody>
      </p:sp>
      <p:sp>
        <p:nvSpPr>
          <p:cNvPr id="82" name="Google Shape;82;p13"/>
          <p:cNvSpPr/>
          <p:nvPr/>
        </p:nvSpPr>
        <p:spPr>
          <a:xfrm>
            <a:off x="793790" y="419850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React.js UI for dynamic, responsive user interface</a:t>
            </a:r>
            <a:endParaRPr b="0" i="0" sz="1750" u="none" cap="none" strike="noStrike"/>
          </a:p>
        </p:txBody>
      </p:sp>
      <p:sp>
        <p:nvSpPr>
          <p:cNvPr id="83" name="Google Shape;83;p13"/>
          <p:cNvSpPr/>
          <p:nvPr/>
        </p:nvSpPr>
        <p:spPr>
          <a:xfrm>
            <a:off x="793790" y="464069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Tailwind CSS for modern, clean styling</a:t>
            </a:r>
            <a:endParaRPr b="0" i="0" sz="1750" u="none" cap="none" strike="noStrike"/>
          </a:p>
        </p:txBody>
      </p:sp>
      <p:sp>
        <p:nvSpPr>
          <p:cNvPr id="84" name="Google Shape;84;p13"/>
          <p:cNvSpPr/>
          <p:nvPr/>
        </p:nvSpPr>
        <p:spPr>
          <a:xfrm>
            <a:off x="793790" y="5082897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Component-based architecture for scalability</a:t>
            </a:r>
            <a:endParaRPr b="0" i="0" sz="1750" u="none" cap="none" strike="noStrike"/>
          </a:p>
        </p:txBody>
      </p:sp>
      <p:sp>
        <p:nvSpPr>
          <p:cNvPr id="85" name="Google Shape;85;p13"/>
          <p:cNvSpPr/>
          <p:nvPr/>
        </p:nvSpPr>
        <p:spPr>
          <a:xfrm>
            <a:off x="7599521" y="361735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Backend</a:t>
            </a:r>
            <a:endParaRPr b="0" i="0" sz="2200" u="none" cap="none" strike="noStrike"/>
          </a:p>
        </p:txBody>
      </p:sp>
      <p:sp>
        <p:nvSpPr>
          <p:cNvPr id="86" name="Google Shape;86;p13"/>
          <p:cNvSpPr/>
          <p:nvPr/>
        </p:nvSpPr>
        <p:spPr>
          <a:xfrm>
            <a:off x="7599521" y="4198501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Node.js and Express.js for robust API server</a:t>
            </a:r>
            <a:endParaRPr b="0" i="0" sz="1750" u="none" cap="none" strike="noStrike"/>
          </a:p>
        </p:txBody>
      </p:sp>
      <p:sp>
        <p:nvSpPr>
          <p:cNvPr id="87" name="Google Shape;87;p13"/>
          <p:cNvSpPr/>
          <p:nvPr/>
        </p:nvSpPr>
        <p:spPr>
          <a:xfrm>
            <a:off x="7599521" y="4640699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OpenAI GPT API for intelligent natural language processing</a:t>
            </a:r>
            <a:endParaRPr b="0" i="0" sz="1750" u="none" cap="none" strike="noStrike"/>
          </a:p>
        </p:txBody>
      </p:sp>
      <p:sp>
        <p:nvSpPr>
          <p:cNvPr id="88" name="Google Shape;88;p13"/>
          <p:cNvSpPr/>
          <p:nvPr/>
        </p:nvSpPr>
        <p:spPr>
          <a:xfrm>
            <a:off x="7599521" y="544580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RESTful API design for seamless integration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/>
          <p:nvPr/>
        </p:nvSpPr>
        <p:spPr>
          <a:xfrm>
            <a:off x="793790" y="1780103"/>
            <a:ext cx="7448431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Intelligent Query Processing</a:t>
            </a:r>
            <a:endParaRPr b="0" i="0" sz="4450" u="none" cap="none" strike="noStrike"/>
          </a:p>
        </p:txBody>
      </p:sp>
      <p:sp>
        <p:nvSpPr>
          <p:cNvPr id="95" name="Google Shape;95;p14"/>
          <p:cNvSpPr/>
          <p:nvPr/>
        </p:nvSpPr>
        <p:spPr>
          <a:xfrm>
            <a:off x="793790" y="3622953"/>
            <a:ext cx="4234220" cy="226814"/>
          </a:xfrm>
          <a:prstGeom prst="roundRect">
            <a:avLst>
              <a:gd fmla="val 42003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1020604" y="407658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User Question</a:t>
            </a:r>
            <a:endParaRPr b="0" i="0" sz="2200" u="none" cap="none" strike="noStrike"/>
          </a:p>
        </p:txBody>
      </p:sp>
      <p:sp>
        <p:nvSpPr>
          <p:cNvPr id="97" name="Google Shape;97;p14"/>
          <p:cNvSpPr/>
          <p:nvPr/>
        </p:nvSpPr>
        <p:spPr>
          <a:xfrm>
            <a:off x="1020604" y="4566999"/>
            <a:ext cx="378059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Developer asks via web or Slack</a:t>
            </a:r>
            <a:endParaRPr b="0" i="0" sz="1750" u="none" cap="none" strike="noStrike"/>
          </a:p>
        </p:txBody>
      </p:sp>
      <p:sp>
        <p:nvSpPr>
          <p:cNvPr id="98" name="Google Shape;98;p14"/>
          <p:cNvSpPr/>
          <p:nvPr/>
        </p:nvSpPr>
        <p:spPr>
          <a:xfrm>
            <a:off x="1020604" y="5065990"/>
            <a:ext cx="378059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Support for file uploads and document references</a:t>
            </a:r>
            <a:endParaRPr b="0" i="0" sz="1750" u="none" cap="none" strike="noStrike"/>
          </a:p>
        </p:txBody>
      </p:sp>
      <p:sp>
        <p:nvSpPr>
          <p:cNvPr id="99" name="Google Shape;99;p14"/>
          <p:cNvSpPr/>
          <p:nvPr/>
        </p:nvSpPr>
        <p:spPr>
          <a:xfrm>
            <a:off x="5198031" y="3282672"/>
            <a:ext cx="4234220" cy="226814"/>
          </a:xfrm>
          <a:prstGeom prst="roundRect">
            <a:avLst>
              <a:gd fmla="val 42003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5424845" y="373630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AI Analysis</a:t>
            </a:r>
            <a:endParaRPr b="0" i="0" sz="2200" u="none" cap="none" strike="noStrike"/>
          </a:p>
        </p:txBody>
      </p:sp>
      <p:sp>
        <p:nvSpPr>
          <p:cNvPr id="101" name="Google Shape;101;p14"/>
          <p:cNvSpPr/>
          <p:nvPr/>
        </p:nvSpPr>
        <p:spPr>
          <a:xfrm>
            <a:off x="5424845" y="4226719"/>
            <a:ext cx="3780592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GPT API analyzes query context and intent Searches through company documentation database Identifies relevant information and code examples</a:t>
            </a:r>
            <a:endParaRPr b="0" i="0" sz="1750" u="none" cap="none" strike="noStrike"/>
          </a:p>
        </p:txBody>
      </p:sp>
      <p:sp>
        <p:nvSpPr>
          <p:cNvPr id="102" name="Google Shape;102;p14"/>
          <p:cNvSpPr/>
          <p:nvPr/>
        </p:nvSpPr>
        <p:spPr>
          <a:xfrm>
            <a:off x="9602272" y="2942511"/>
            <a:ext cx="4234220" cy="226814"/>
          </a:xfrm>
          <a:prstGeom prst="roundRect">
            <a:avLst>
              <a:gd fmla="val 42003" name="adj"/>
            </a:avLst>
          </a:prstGeom>
          <a:solidFill>
            <a:srgbClr val="E9E6FA"/>
          </a:solidFill>
          <a:ln cap="flat" cmpd="sng" w="9525">
            <a:solidFill>
              <a:srgbClr val="BDB8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9829086" y="339613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Smart Response</a:t>
            </a:r>
            <a:endParaRPr b="0" i="0" sz="2200" u="none" cap="none" strike="noStrike"/>
          </a:p>
        </p:txBody>
      </p:sp>
      <p:sp>
        <p:nvSpPr>
          <p:cNvPr id="104" name="Google Shape;104;p14"/>
          <p:cNvSpPr/>
          <p:nvPr/>
        </p:nvSpPr>
        <p:spPr>
          <a:xfrm>
            <a:off x="9829086" y="3886557"/>
            <a:ext cx="378059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Generates contextual, accurate answers</a:t>
            </a:r>
            <a:endParaRPr b="0" i="0" sz="1750" u="none" cap="none" strike="noStrike"/>
          </a:p>
        </p:txBody>
      </p:sp>
      <p:sp>
        <p:nvSpPr>
          <p:cNvPr id="105" name="Google Shape;105;p14"/>
          <p:cNvSpPr/>
          <p:nvPr/>
        </p:nvSpPr>
        <p:spPr>
          <a:xfrm>
            <a:off x="9829086" y="4691658"/>
            <a:ext cx="378059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Includes code snippets, examples, and best practices</a:t>
            </a:r>
            <a:endParaRPr b="0" i="0" sz="1750" u="none" cap="none" strike="noStrike"/>
          </a:p>
        </p:txBody>
      </p:sp>
      <p:sp>
        <p:nvSpPr>
          <p:cNvPr id="106" name="Google Shape;106;p14"/>
          <p:cNvSpPr/>
          <p:nvPr/>
        </p:nvSpPr>
        <p:spPr>
          <a:xfrm>
            <a:off x="9829086" y="5496758"/>
            <a:ext cx="378059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Char char="•"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Provides source references and related documentation links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/>
          <p:nvPr/>
        </p:nvSpPr>
        <p:spPr>
          <a:xfrm>
            <a:off x="793790" y="1912263"/>
            <a:ext cx="632233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Our Collaborative Team</a:t>
            </a:r>
            <a:endParaRPr b="0" i="0" sz="4450" u="none" cap="none" strike="noStrike"/>
          </a:p>
        </p:txBody>
      </p:sp>
      <p:sp>
        <p:nvSpPr>
          <p:cNvPr id="113" name="Google Shape;113;p15"/>
          <p:cNvSpPr/>
          <p:nvPr/>
        </p:nvSpPr>
        <p:spPr>
          <a:xfrm>
            <a:off x="793790" y="3384352"/>
            <a:ext cx="4196358" cy="121920"/>
          </a:xfrm>
          <a:prstGeom prst="roundRect">
            <a:avLst>
              <a:gd fmla="val 78139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2551688" y="3074670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2755761" y="3244810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90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utfit"/>
              <a:buNone/>
            </a:pPr>
            <a:r>
              <a:rPr b="1" i="0" lang="en-US" sz="2100" u="none" cap="none" strike="noStrike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1</a:t>
            </a:r>
            <a:endParaRPr b="0" i="0" sz="2100" u="none" cap="none" strike="noStrike"/>
          </a:p>
        </p:txBody>
      </p:sp>
      <p:sp>
        <p:nvSpPr>
          <p:cNvPr id="116" name="Google Shape;116;p15"/>
          <p:cNvSpPr/>
          <p:nvPr/>
        </p:nvSpPr>
        <p:spPr>
          <a:xfrm>
            <a:off x="1051084" y="398180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Frontend</a:t>
            </a:r>
            <a:endParaRPr b="0" i="0" sz="2200" u="none" cap="none" strike="noStrike"/>
          </a:p>
        </p:txBody>
      </p:sp>
      <p:sp>
        <p:nvSpPr>
          <p:cNvPr id="117" name="Google Shape;117;p15"/>
          <p:cNvSpPr/>
          <p:nvPr/>
        </p:nvSpPr>
        <p:spPr>
          <a:xfrm>
            <a:off x="1051084" y="4472226"/>
            <a:ext cx="368177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Safdar &amp; Harpith built React UI</a:t>
            </a:r>
            <a:endParaRPr b="0" i="0" sz="1750" u="none" cap="none" strike="noStrike"/>
          </a:p>
        </p:txBody>
      </p:sp>
      <p:sp>
        <p:nvSpPr>
          <p:cNvPr id="118" name="Google Shape;118;p15"/>
          <p:cNvSpPr/>
          <p:nvPr/>
        </p:nvSpPr>
        <p:spPr>
          <a:xfrm>
            <a:off x="1051084" y="4971217"/>
            <a:ext cx="368177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Responsibilities: User interface design, responsive layouts, component architecture</a:t>
            </a:r>
            <a:endParaRPr b="0" i="0" sz="1750" u="none" cap="none" strike="noStrike"/>
          </a:p>
        </p:txBody>
      </p:sp>
      <p:sp>
        <p:nvSpPr>
          <p:cNvPr id="119" name="Google Shape;119;p15"/>
          <p:cNvSpPr/>
          <p:nvPr/>
        </p:nvSpPr>
        <p:spPr>
          <a:xfrm>
            <a:off x="5216962" y="3384352"/>
            <a:ext cx="4196358" cy="121920"/>
          </a:xfrm>
          <a:prstGeom prst="roundRect">
            <a:avLst>
              <a:gd fmla="val 78139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6974860" y="3074670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/>
          <p:nvPr/>
        </p:nvSpPr>
        <p:spPr>
          <a:xfrm>
            <a:off x="7178933" y="3244810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90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utfit"/>
              <a:buNone/>
            </a:pPr>
            <a:r>
              <a:rPr b="1" i="0" lang="en-US" sz="2100" u="none" cap="none" strike="noStrike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2</a:t>
            </a:r>
            <a:endParaRPr b="0" i="0" sz="2100" u="none" cap="none" strike="noStrike"/>
          </a:p>
        </p:txBody>
      </p:sp>
      <p:sp>
        <p:nvSpPr>
          <p:cNvPr id="122" name="Google Shape;122;p15"/>
          <p:cNvSpPr/>
          <p:nvPr/>
        </p:nvSpPr>
        <p:spPr>
          <a:xfrm>
            <a:off x="5474256" y="398180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AI Integration</a:t>
            </a:r>
            <a:endParaRPr b="0" i="0" sz="2200" u="none" cap="none" strike="noStrike"/>
          </a:p>
        </p:txBody>
      </p:sp>
      <p:sp>
        <p:nvSpPr>
          <p:cNvPr id="123" name="Google Shape;123;p15"/>
          <p:cNvSpPr/>
          <p:nvPr/>
        </p:nvSpPr>
        <p:spPr>
          <a:xfrm>
            <a:off x="5474256" y="4472226"/>
            <a:ext cx="368177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Pranav handled GPT implementation</a:t>
            </a:r>
            <a:endParaRPr b="0" i="0" sz="1750" u="none" cap="none" strike="noStrike"/>
          </a:p>
        </p:txBody>
      </p:sp>
      <p:sp>
        <p:nvSpPr>
          <p:cNvPr id="124" name="Google Shape;124;p15"/>
          <p:cNvSpPr/>
          <p:nvPr/>
        </p:nvSpPr>
        <p:spPr>
          <a:xfrm>
            <a:off x="5474256" y="5334119"/>
            <a:ext cx="368177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Font typeface="Arial"/>
              <a:buNone/>
            </a:pPr>
            <a:r>
              <a:t/>
            </a:r>
            <a:endParaRPr b="0" i="0" sz="1750" u="none" cap="none" strike="noStrike"/>
          </a:p>
        </p:txBody>
      </p:sp>
      <p:sp>
        <p:nvSpPr>
          <p:cNvPr id="125" name="Google Shape;125;p15"/>
          <p:cNvSpPr/>
          <p:nvPr/>
        </p:nvSpPr>
        <p:spPr>
          <a:xfrm>
            <a:off x="9640133" y="3384352"/>
            <a:ext cx="4196358" cy="121920"/>
          </a:xfrm>
          <a:prstGeom prst="roundRect">
            <a:avLst>
              <a:gd fmla="val 78139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>
            <a:off x="11398032" y="3074670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/>
          <p:cNvSpPr/>
          <p:nvPr/>
        </p:nvSpPr>
        <p:spPr>
          <a:xfrm>
            <a:off x="11602105" y="3244810"/>
            <a:ext cx="272177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90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utfit"/>
              <a:buNone/>
            </a:pPr>
            <a:r>
              <a:rPr b="1" i="0" lang="en-US" sz="2100" u="none" cap="none" strike="noStrike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3</a:t>
            </a:r>
            <a:endParaRPr b="0" i="0" sz="2100" u="none" cap="none" strike="noStrike"/>
          </a:p>
        </p:txBody>
      </p:sp>
      <p:sp>
        <p:nvSpPr>
          <p:cNvPr id="128" name="Google Shape;128;p15"/>
          <p:cNvSpPr/>
          <p:nvPr/>
        </p:nvSpPr>
        <p:spPr>
          <a:xfrm>
            <a:off x="9897427" y="398180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Backend</a:t>
            </a:r>
            <a:endParaRPr b="0" i="0" sz="2200" u="none" cap="none" strike="noStrike"/>
          </a:p>
        </p:txBody>
      </p:sp>
      <p:sp>
        <p:nvSpPr>
          <p:cNvPr id="129" name="Google Shape;129;p15"/>
          <p:cNvSpPr/>
          <p:nvPr/>
        </p:nvSpPr>
        <p:spPr>
          <a:xfrm>
            <a:off x="9897427" y="4472226"/>
            <a:ext cx="368177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Bharath &amp; Punith designed database and Backend</a:t>
            </a:r>
            <a:endParaRPr b="0" i="0" sz="1750" u="none" cap="none" strike="noStrike"/>
          </a:p>
        </p:txBody>
      </p:sp>
      <p:sp>
        <p:nvSpPr>
          <p:cNvPr id="130" name="Google Shape;130;p15"/>
          <p:cNvSpPr/>
          <p:nvPr/>
        </p:nvSpPr>
        <p:spPr>
          <a:xfrm>
            <a:off x="9897427" y="5334119"/>
            <a:ext cx="368177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Knowledge base structure, API endpoints, data management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/>
          <p:nvPr/>
        </p:nvSpPr>
        <p:spPr>
          <a:xfrm>
            <a:off x="793790" y="2779514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Measurable Impact</a:t>
            </a:r>
            <a:endParaRPr b="0" i="0" sz="4450" u="none" cap="none" strike="noStrike"/>
          </a:p>
        </p:txBody>
      </p:sp>
      <p:sp>
        <p:nvSpPr>
          <p:cNvPr id="137" name="Google Shape;137;p16"/>
          <p:cNvSpPr/>
          <p:nvPr/>
        </p:nvSpPr>
        <p:spPr>
          <a:xfrm>
            <a:off x="793790" y="4055269"/>
            <a:ext cx="4158615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5850"/>
              <a:buFont typeface="Outfit"/>
              <a:buNone/>
            </a:pPr>
            <a:r>
              <a:rPr b="1" i="0" lang="en-US" sz="58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90%</a:t>
            </a:r>
            <a:endParaRPr b="0" i="0" sz="5850" u="none" cap="none" strike="noStrike"/>
          </a:p>
        </p:txBody>
      </p:sp>
      <p:sp>
        <p:nvSpPr>
          <p:cNvPr id="138" name="Google Shape;138;p16"/>
          <p:cNvSpPr/>
          <p:nvPr/>
        </p:nvSpPr>
        <p:spPr>
          <a:xfrm>
            <a:off x="793790" y="5087064"/>
            <a:ext cx="415861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Reduction in search time</a:t>
            </a:r>
            <a:endParaRPr b="0" i="0" sz="1750" u="none" cap="none" strike="noStrike"/>
          </a:p>
        </p:txBody>
      </p:sp>
      <p:sp>
        <p:nvSpPr>
          <p:cNvPr id="139" name="Google Shape;139;p16"/>
          <p:cNvSpPr/>
          <p:nvPr/>
        </p:nvSpPr>
        <p:spPr>
          <a:xfrm>
            <a:off x="5235893" y="4055269"/>
            <a:ext cx="4158615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5850"/>
              <a:buFont typeface="Outfit"/>
              <a:buNone/>
            </a:pPr>
            <a:r>
              <a:rPr b="1" i="0" lang="en-US" sz="58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2s</a:t>
            </a:r>
            <a:endParaRPr b="0" i="0" sz="5850" u="none" cap="none" strike="noStrike"/>
          </a:p>
        </p:txBody>
      </p:sp>
      <p:sp>
        <p:nvSpPr>
          <p:cNvPr id="140" name="Google Shape;140;p16"/>
          <p:cNvSpPr/>
          <p:nvPr/>
        </p:nvSpPr>
        <p:spPr>
          <a:xfrm>
            <a:off x="5235893" y="5087064"/>
            <a:ext cx="415861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Average response time</a:t>
            </a:r>
            <a:endParaRPr b="0" i="0" sz="1750" u="none" cap="none" strike="noStrike"/>
          </a:p>
        </p:txBody>
      </p:sp>
      <p:sp>
        <p:nvSpPr>
          <p:cNvPr id="141" name="Google Shape;141;p16"/>
          <p:cNvSpPr/>
          <p:nvPr/>
        </p:nvSpPr>
        <p:spPr>
          <a:xfrm>
            <a:off x="9677995" y="4055269"/>
            <a:ext cx="4158615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5850"/>
              <a:buFont typeface="Outfit"/>
              <a:buNone/>
            </a:pPr>
            <a:r>
              <a:rPr b="1" i="0" lang="en-US" sz="5850" u="none" cap="none" strike="noStrike">
                <a:solidFill>
                  <a:srgbClr val="2A2742"/>
                </a:solidFill>
                <a:latin typeface="Outfit"/>
                <a:ea typeface="Outfit"/>
                <a:cs typeface="Outfit"/>
                <a:sym typeface="Outfit"/>
              </a:rPr>
              <a:t>24/7</a:t>
            </a:r>
            <a:endParaRPr b="0" i="0" sz="5850" u="none" cap="none" strike="noStrike"/>
          </a:p>
        </p:txBody>
      </p:sp>
      <p:sp>
        <p:nvSpPr>
          <p:cNvPr id="142" name="Google Shape;142;p16"/>
          <p:cNvSpPr/>
          <p:nvPr/>
        </p:nvSpPr>
        <p:spPr>
          <a:xfrm>
            <a:off x="9677995" y="5087064"/>
            <a:ext cx="415861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Global availability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7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050"/>
              <a:buFont typeface="Outfit"/>
              <a:buNone/>
            </a:pPr>
            <a:r>
              <a:rPr b="1" i="0" lang="en-US" sz="40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Future Vision</a:t>
            </a:r>
            <a:endParaRPr b="0" i="0" sz="4050" u="none" cap="none" strike="noStrike"/>
          </a:p>
        </p:txBody>
      </p:sp>
      <p:pic>
        <p:nvPicPr>
          <p:cNvPr descr="preencoded.png" id="149" name="Google Shape;14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1638" y="1752481"/>
            <a:ext cx="6342102" cy="6342102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7"/>
          <p:cNvSpPr/>
          <p:nvPr/>
        </p:nvSpPr>
        <p:spPr>
          <a:xfrm>
            <a:off x="7574280" y="1706047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b="0" i="0" sz="1600" u="none" cap="none" strike="noStrike"/>
          </a:p>
        </p:txBody>
      </p:sp>
      <p:sp>
        <p:nvSpPr>
          <p:cNvPr id="151" name="Google Shape;151;p17"/>
          <p:cNvSpPr/>
          <p:nvPr/>
        </p:nvSpPr>
        <p:spPr>
          <a:xfrm>
            <a:off x="7574280" y="2221468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b="0" i="0" sz="1600" u="none" cap="none" strike="noStrike"/>
          </a:p>
        </p:txBody>
      </p:sp>
      <p:sp>
        <p:nvSpPr>
          <p:cNvPr id="152" name="Google Shape;152;p17"/>
          <p:cNvSpPr/>
          <p:nvPr/>
        </p:nvSpPr>
        <p:spPr>
          <a:xfrm>
            <a:off x="7574280" y="2736890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Char char="•"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Integration with more platforms (Microsoft Teams, Discord)</a:t>
            </a:r>
            <a:endParaRPr b="0" i="0" sz="1600" u="none" cap="none" strike="noStrike"/>
          </a:p>
        </p:txBody>
      </p:sp>
      <p:sp>
        <p:nvSpPr>
          <p:cNvPr id="153" name="Google Shape;153;p17"/>
          <p:cNvSpPr/>
          <p:nvPr/>
        </p:nvSpPr>
        <p:spPr>
          <a:xfrm>
            <a:off x="7574280" y="3138964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Char char="•"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Advanced analytics and usage insights</a:t>
            </a:r>
            <a:endParaRPr b="0" i="0" sz="1600" u="none" cap="none" strike="noStrike"/>
          </a:p>
        </p:txBody>
      </p:sp>
      <p:sp>
        <p:nvSpPr>
          <p:cNvPr id="154" name="Google Shape;154;p17"/>
          <p:cNvSpPr/>
          <p:nvPr/>
        </p:nvSpPr>
        <p:spPr>
          <a:xfrm>
            <a:off x="7574280" y="3541038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Char char="•"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Multi-language support for global teams</a:t>
            </a:r>
            <a:endParaRPr b="0" i="0" sz="1600" u="none" cap="none" strike="noStrike"/>
          </a:p>
        </p:txBody>
      </p:sp>
      <p:sp>
        <p:nvSpPr>
          <p:cNvPr id="155" name="Google Shape;155;p17"/>
          <p:cNvSpPr/>
          <p:nvPr/>
        </p:nvSpPr>
        <p:spPr>
          <a:xfrm>
            <a:off x="7574280" y="3943112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Char char="•"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Voice query capabilities</a:t>
            </a:r>
            <a:endParaRPr b="0" i="0" sz="1600" u="none" cap="none" strike="noStrike"/>
          </a:p>
        </p:txBody>
      </p:sp>
      <p:sp>
        <p:nvSpPr>
          <p:cNvPr id="156" name="Google Shape;156;p17"/>
          <p:cNvSpPr/>
          <p:nvPr/>
        </p:nvSpPr>
        <p:spPr>
          <a:xfrm>
            <a:off x="7574280" y="4345186"/>
            <a:ext cx="6342102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600"/>
              <a:buFont typeface="Arimo"/>
              <a:buChar char="•"/>
            </a:pPr>
            <a:r>
              <a:rPr b="0" i="0" lang="en-US" sz="160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Integration with existing documentation platforms (Confluence, Notion)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/>
          <p:nvPr/>
        </p:nvSpPr>
        <p:spPr>
          <a:xfrm>
            <a:off x="793790" y="2657475"/>
            <a:ext cx="822174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31971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231971"/>
                </a:solidFill>
                <a:latin typeface="Outfit"/>
                <a:ea typeface="Outfit"/>
                <a:cs typeface="Outfit"/>
                <a:sym typeface="Outfit"/>
              </a:rPr>
              <a:t>From Chaos to Instant Answers</a:t>
            </a:r>
            <a:endParaRPr b="0" i="0" sz="4450" u="none" cap="none" strike="noStrike"/>
          </a:p>
        </p:txBody>
      </p:sp>
      <p:sp>
        <p:nvSpPr>
          <p:cNvPr id="163" name="Google Shape;163;p18"/>
          <p:cNvSpPr/>
          <p:nvPr/>
        </p:nvSpPr>
        <p:spPr>
          <a:xfrm>
            <a:off x="1133951" y="4075033"/>
            <a:ext cx="1270265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A2742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2A2742"/>
                </a:solidFill>
                <a:latin typeface="Arimo"/>
                <a:ea typeface="Arimo"/>
                <a:cs typeface="Arimo"/>
                <a:sym typeface="Arimo"/>
              </a:rPr>
              <a:t>"We transform scattered documentation into intelligent answers - because great developers deserve great tools."</a:t>
            </a:r>
            <a:endParaRPr b="0" i="0" sz="1750" u="none" cap="none" strike="noStrike"/>
          </a:p>
        </p:txBody>
      </p:sp>
      <p:sp>
        <p:nvSpPr>
          <p:cNvPr id="164" name="Google Shape;164;p18"/>
          <p:cNvSpPr/>
          <p:nvPr/>
        </p:nvSpPr>
        <p:spPr>
          <a:xfrm>
            <a:off x="793790" y="3819882"/>
            <a:ext cx="30480" cy="873204"/>
          </a:xfrm>
          <a:prstGeom prst="rect">
            <a:avLst/>
          </a:prstGeom>
          <a:solidFill>
            <a:srgbClr val="5E4C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5" name="Google Shape;16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4948238"/>
            <a:ext cx="2015966" cy="6237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6" name="Google Shape;16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23103" y="4948238"/>
            <a:ext cx="1654850" cy="623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